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5" r:id="rId3"/>
    <p:sldId id="268" r:id="rId4"/>
    <p:sldId id="365" r:id="rId5"/>
    <p:sldId id="366" r:id="rId6"/>
    <p:sldId id="353" r:id="rId7"/>
    <p:sldId id="367" r:id="rId8"/>
    <p:sldId id="368" r:id="rId9"/>
    <p:sldId id="369" r:id="rId10"/>
    <p:sldId id="343" r:id="rId11"/>
    <p:sldId id="290" r:id="rId12"/>
    <p:sldId id="352" r:id="rId13"/>
    <p:sldId id="370" r:id="rId14"/>
    <p:sldId id="285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8C0"/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88" autoAdjust="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8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3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1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37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7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84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0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7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3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2020/6/25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446" y="491331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38" y="2552298"/>
            <a:ext cx="11066662" cy="1220477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16 | </a:t>
            </a:r>
            <a:r>
              <a:rPr lang="zh-CN" altLang="en-US" dirty="0"/>
              <a:t>调度（中）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主动调度是如何发生的？</a:t>
            </a:r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这里我先明确一点，</a:t>
            </a:r>
            <a:r>
              <a:rPr lang="zh-CN" altLang="en-US" b="1" dirty="0">
                <a:solidFill>
                  <a:srgbClr val="8C68C0"/>
                </a:solidFill>
              </a:rPr>
              <a:t>进程的调度都最终会调用到 </a:t>
            </a:r>
            <a:r>
              <a:rPr lang="en-US" altLang="zh-CN" b="1" dirty="0">
                <a:solidFill>
                  <a:srgbClr val="8C68C0"/>
                </a:solidFill>
              </a:rPr>
              <a:t>__schedule </a:t>
            </a:r>
            <a:r>
              <a:rPr lang="zh-CN" altLang="en-US" b="1" dirty="0">
                <a:solidFill>
                  <a:srgbClr val="8C68C0"/>
                </a:solidFill>
              </a:rPr>
              <a:t>函数</a:t>
            </a:r>
            <a:r>
              <a:rPr lang="zh-CN" altLang="en-US" dirty="0"/>
              <a:t>。为了方便你记住，我姑且给它起个名字，就叫“</a:t>
            </a:r>
            <a:r>
              <a:rPr lang="zh-CN" altLang="en-US" b="1" dirty="0">
                <a:solidFill>
                  <a:srgbClr val="8C68C0"/>
                </a:solidFill>
              </a:rPr>
              <a:t>进程调度第一定律</a:t>
            </a:r>
            <a:r>
              <a:rPr lang="zh-CN" altLang="en-US" dirty="0"/>
              <a:t>”。后面我们会多次用到这个定律，你一定要记住。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指令指针的保存与恢复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806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这一节我们讲</a:t>
            </a:r>
            <a:r>
              <a:rPr lang="zh-CN" altLang="en-US" b="1" dirty="0">
                <a:solidFill>
                  <a:srgbClr val="8C68C0"/>
                </a:solidFill>
              </a:rPr>
              <a:t>主动调度的过程</a:t>
            </a:r>
            <a:r>
              <a:rPr lang="zh-CN" altLang="en-US" dirty="0"/>
              <a:t>，也即</a:t>
            </a:r>
            <a:r>
              <a:rPr lang="zh-CN" altLang="en-US" b="1" dirty="0">
                <a:solidFill>
                  <a:srgbClr val="8C68C0"/>
                </a:solidFill>
              </a:rPr>
              <a:t>一个运行中的进程主动调用 </a:t>
            </a:r>
            <a:r>
              <a:rPr lang="en-US" altLang="zh-CN" b="1" dirty="0">
                <a:solidFill>
                  <a:srgbClr val="8C68C0"/>
                </a:solidFill>
              </a:rPr>
              <a:t>__schedule </a:t>
            </a:r>
            <a:r>
              <a:rPr lang="zh-CN" altLang="en-US" b="1" dirty="0">
                <a:solidFill>
                  <a:srgbClr val="8C68C0"/>
                </a:solidFill>
              </a:rPr>
              <a:t>让出 </a:t>
            </a:r>
            <a:r>
              <a:rPr lang="en-US" altLang="zh-CN" b="1" dirty="0">
                <a:solidFill>
                  <a:srgbClr val="8C68C0"/>
                </a:solidFill>
              </a:rPr>
              <a:t>CPU</a:t>
            </a:r>
            <a:r>
              <a:rPr lang="zh-CN" altLang="en-US" dirty="0"/>
              <a:t>。在 </a:t>
            </a:r>
            <a:r>
              <a:rPr lang="en-US" altLang="zh-CN" dirty="0"/>
              <a:t>__schedule </a:t>
            </a:r>
            <a:r>
              <a:rPr lang="zh-CN" altLang="en-US" dirty="0"/>
              <a:t>里面会做两件事情，</a:t>
            </a:r>
            <a:endParaRPr lang="en-US" altLang="zh-CN" dirty="0"/>
          </a:p>
          <a:p>
            <a:r>
              <a:rPr lang="zh-CN" altLang="en-US" dirty="0"/>
              <a:t>第一是选取下一个进程，第二是进行上下文切换。</a:t>
            </a:r>
            <a:endParaRPr lang="en-US" altLang="zh-CN" dirty="0"/>
          </a:p>
          <a:p>
            <a:r>
              <a:rPr lang="zh-CN" altLang="en-US" dirty="0"/>
              <a:t>而上下文切换又分</a:t>
            </a:r>
            <a:r>
              <a:rPr lang="zh-CN" altLang="en-US" b="1" dirty="0">
                <a:solidFill>
                  <a:srgbClr val="8C68C0"/>
                </a:solidFill>
              </a:rPr>
              <a:t>用户态进程空间的切换和内核态的切换</a:t>
            </a:r>
            <a:r>
              <a:rPr lang="zh-CN" altLang="en-US" dirty="0"/>
              <a:t>。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B606B8-8367-42DE-91F5-7368CA71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68" y="3959988"/>
            <a:ext cx="11747654" cy="28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4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你知道应该用</a:t>
            </a:r>
            <a:r>
              <a:rPr lang="zh-CN" altLang="en-US" b="1" dirty="0">
                <a:solidFill>
                  <a:srgbClr val="8C68C0"/>
                </a:solidFill>
              </a:rPr>
              <a:t>什么命令</a:t>
            </a:r>
            <a:r>
              <a:rPr lang="zh-CN" altLang="en-US" dirty="0"/>
              <a:t>查看</a:t>
            </a:r>
            <a:r>
              <a:rPr lang="zh-CN" altLang="en-US" b="1" dirty="0">
                <a:solidFill>
                  <a:srgbClr val="8C68C0"/>
                </a:solidFill>
              </a:rPr>
              <a:t>进程的运行时间和上下文切换次数</a:t>
            </a:r>
            <a:r>
              <a:rPr lang="zh-CN" altLang="en-US" dirty="0"/>
              <a:t>吗？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66965-0504-4B2A-8036-FDD326B1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44" y="886828"/>
            <a:ext cx="5374682" cy="345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026" y="1264837"/>
            <a:ext cx="5117983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你知道应该用</a:t>
            </a:r>
            <a:r>
              <a:rPr lang="zh-CN" altLang="en-US" b="1" dirty="0">
                <a:solidFill>
                  <a:srgbClr val="8C68C0"/>
                </a:solidFill>
              </a:rPr>
              <a:t>什么命令</a:t>
            </a:r>
            <a:r>
              <a:rPr lang="zh-CN" altLang="en-US" dirty="0"/>
              <a:t>查看</a:t>
            </a:r>
            <a:r>
              <a:rPr lang="zh-CN" altLang="en-US" b="1" dirty="0">
                <a:solidFill>
                  <a:srgbClr val="8C68C0"/>
                </a:solidFill>
              </a:rPr>
              <a:t>进程的运行时间和上下文切换次数</a:t>
            </a:r>
            <a:r>
              <a:rPr lang="zh-CN" altLang="en-US" dirty="0"/>
              <a:t>吗？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总结时刻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278ED9-C99D-4D8D-B81E-875D8EA1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9935"/>
            <a:ext cx="5640198" cy="38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9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/>
              <a:t>Lorem ipsum dolor sit amet, consectetuer adipiscing elit. </a:t>
            </a:r>
          </a:p>
          <a:p>
            <a:pPr rtl="0"/>
            <a:r>
              <a:rPr lang="zh-cn"/>
              <a:t>Maecenas porttitor congue massa.Fusce posuere, magna sed pulvinar ultricies, purus lectus malesuada libero, sit amet commodo magna eros quis urna. 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标题幻灯片 4</a:t>
            </a:r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r>
              <a:rPr lang="zh-CN" altLang="en-US" dirty="0"/>
              <a:t>所谓进程调度，其实就是一个人在做 </a:t>
            </a:r>
            <a:r>
              <a:rPr lang="en-US" altLang="zh-CN" dirty="0"/>
              <a:t>A </a:t>
            </a:r>
            <a:r>
              <a:rPr lang="zh-CN" altLang="en-US" dirty="0"/>
              <a:t>项目，在某个时刻，换成做 </a:t>
            </a:r>
            <a:r>
              <a:rPr lang="en-US" altLang="zh-CN" dirty="0"/>
              <a:t>B </a:t>
            </a:r>
            <a:r>
              <a:rPr lang="zh-CN" altLang="en-US" dirty="0"/>
              <a:t>项目去了。发生这种情况，主要有两种方式。</a:t>
            </a:r>
            <a:endParaRPr lang="en-US" altLang="zh-CN" dirty="0"/>
          </a:p>
          <a:p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7655F6-14EB-420A-870D-C4C1C4A0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44" y="2690462"/>
            <a:ext cx="97250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我们这一节先来看方式一，主动调度。这里我找了几个代码片段。第一个片段是 </a:t>
            </a:r>
            <a:r>
              <a:rPr lang="en-US" altLang="zh-CN" dirty="0" err="1"/>
              <a:t>Btrfs</a:t>
            </a:r>
            <a:r>
              <a:rPr lang="zh-CN" altLang="en-US" dirty="0"/>
              <a:t>，等待一个写入。</a:t>
            </a:r>
            <a:r>
              <a:rPr lang="en-US" altLang="zh-CN" b="1" dirty="0" err="1">
                <a:solidFill>
                  <a:srgbClr val="8C68C0"/>
                </a:solidFill>
              </a:rPr>
              <a:t>Btrfs</a:t>
            </a:r>
            <a:r>
              <a:rPr lang="zh-CN" altLang="en-US" b="1" dirty="0">
                <a:solidFill>
                  <a:srgbClr val="8C68C0"/>
                </a:solidFill>
              </a:rPr>
              <a:t>（</a:t>
            </a:r>
            <a:r>
              <a:rPr lang="en-US" altLang="zh-CN" b="1" dirty="0">
                <a:solidFill>
                  <a:srgbClr val="8C68C0"/>
                </a:solidFill>
              </a:rPr>
              <a:t>B-Tree</a:t>
            </a:r>
            <a:r>
              <a:rPr lang="zh-CN" altLang="en-US" b="1" dirty="0">
                <a:solidFill>
                  <a:srgbClr val="8C68C0"/>
                </a:solidFill>
              </a:rPr>
              <a:t>）是一种文件系统</a:t>
            </a:r>
            <a:r>
              <a:rPr lang="zh-CN" altLang="en-US" dirty="0"/>
              <a:t>，感兴趣你可以自己去了解一下。这个片段可以看作写入块设备的一个典型场景。写入需要一段时间，这段时间</a:t>
            </a:r>
            <a:r>
              <a:rPr lang="zh-CN" altLang="en-US" b="1" dirty="0">
                <a:solidFill>
                  <a:srgbClr val="8C68C0"/>
                </a:solidFill>
              </a:rPr>
              <a:t>用不上 </a:t>
            </a:r>
            <a:r>
              <a:rPr lang="en-US" altLang="zh-CN" b="1" dirty="0">
                <a:solidFill>
                  <a:srgbClr val="8C68C0"/>
                </a:solidFill>
              </a:rPr>
              <a:t>CPU</a:t>
            </a:r>
            <a:r>
              <a:rPr lang="zh-CN" altLang="en-US" dirty="0"/>
              <a:t>，还不如主动让给其他进程。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主动调度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EF08A4-FD4F-4064-BEC7-48CD1E95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099" y="1461699"/>
            <a:ext cx="6304902" cy="292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另外一个例子是</a:t>
            </a:r>
            <a:r>
              <a:rPr lang="zh-CN" altLang="en-US" b="1" dirty="0">
                <a:solidFill>
                  <a:srgbClr val="8C68C0"/>
                </a:solidFill>
              </a:rPr>
              <a:t>，从 </a:t>
            </a:r>
            <a:r>
              <a:rPr lang="en-US" altLang="zh-CN" b="1" dirty="0">
                <a:solidFill>
                  <a:srgbClr val="8C68C0"/>
                </a:solidFill>
              </a:rPr>
              <a:t>Tap </a:t>
            </a:r>
            <a:r>
              <a:rPr lang="zh-CN" altLang="en-US" b="1" dirty="0">
                <a:solidFill>
                  <a:srgbClr val="8C68C0"/>
                </a:solidFill>
              </a:rPr>
              <a:t>网络设备等待一个读取</a:t>
            </a:r>
            <a:r>
              <a:rPr lang="zh-CN" altLang="en-US" dirty="0"/>
              <a:t>。</a:t>
            </a:r>
            <a:r>
              <a:rPr lang="en-US" altLang="zh-CN" dirty="0"/>
              <a:t>Tap </a:t>
            </a:r>
            <a:r>
              <a:rPr lang="zh-CN" altLang="en-US" dirty="0"/>
              <a:t>网络设备是虚拟机使用的网络设备。当没有数据到来的时候，它也需要等待，所以</a:t>
            </a:r>
            <a:r>
              <a:rPr lang="zh-CN" altLang="en-US" b="1" dirty="0">
                <a:solidFill>
                  <a:srgbClr val="8C68C0"/>
                </a:solidFill>
              </a:rPr>
              <a:t>也会选择把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让给其他进程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主动调度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395F94-9FCF-4E33-99B3-F6741454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09459"/>
            <a:ext cx="6096000" cy="334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1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你应该知道，计算机主要处理</a:t>
            </a:r>
            <a:r>
              <a:rPr lang="zh-CN" altLang="en-US" b="1" dirty="0">
                <a:solidFill>
                  <a:srgbClr val="8C68C0"/>
                </a:solidFill>
              </a:rPr>
              <a:t>计算、网络、存储</a:t>
            </a:r>
            <a:r>
              <a:rPr lang="zh-CN" altLang="en-US" dirty="0"/>
              <a:t>三个方面。计算主要是 </a:t>
            </a:r>
            <a:r>
              <a:rPr lang="en-US" altLang="zh-CN" dirty="0"/>
              <a:t>CPU </a:t>
            </a:r>
            <a:r>
              <a:rPr lang="zh-CN" altLang="en-US" dirty="0"/>
              <a:t>和内存的合作；网络和存储则多是和外部设备的合作；</a:t>
            </a:r>
            <a:endParaRPr lang="en-US" altLang="zh-CN" dirty="0"/>
          </a:p>
          <a:p>
            <a:r>
              <a:rPr lang="zh-CN" altLang="en-US" dirty="0"/>
              <a:t>在操作外部设备的时候，往往需要让出 </a:t>
            </a:r>
            <a:r>
              <a:rPr lang="en-US" altLang="zh-CN" dirty="0"/>
              <a:t>CPU</a:t>
            </a:r>
            <a:r>
              <a:rPr lang="zh-CN" altLang="en-US" dirty="0"/>
              <a:t>，就像上面两段代码一样，选择调用 </a:t>
            </a:r>
            <a:r>
              <a:rPr lang="en-US" altLang="zh-CN" dirty="0"/>
              <a:t>schedule() </a:t>
            </a:r>
            <a:r>
              <a:rPr lang="zh-CN" altLang="en-US" dirty="0"/>
              <a:t>函数。接下来，我们就来看 </a:t>
            </a:r>
            <a:r>
              <a:rPr lang="en-US" altLang="zh-CN" dirty="0"/>
              <a:t>schedule </a:t>
            </a:r>
            <a:r>
              <a:rPr lang="zh-CN" altLang="en-US" dirty="0"/>
              <a:t>函数的调用过程。</a:t>
            </a:r>
            <a:endParaRPr lang="en-US" altLang="zh-CN" dirty="0"/>
          </a:p>
          <a:p>
            <a:r>
              <a:rPr lang="zh-CN" altLang="en-US" dirty="0"/>
              <a:t>获取下一个任务，</a:t>
            </a:r>
            <a:r>
              <a:rPr lang="en-US" altLang="zh-CN" dirty="0" err="1"/>
              <a:t>task_struct</a:t>
            </a:r>
            <a:r>
              <a:rPr lang="en-US" altLang="zh-CN" dirty="0"/>
              <a:t> *next </a:t>
            </a:r>
            <a:r>
              <a:rPr lang="zh-CN" altLang="en-US" dirty="0"/>
              <a:t>指向下一个任务，这就是</a:t>
            </a:r>
            <a:r>
              <a:rPr lang="zh-CN" altLang="en-US" b="1" dirty="0">
                <a:solidFill>
                  <a:srgbClr val="8C68C0"/>
                </a:solidFill>
              </a:rPr>
              <a:t>继任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主动调度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3F10A-3D72-40FE-96C4-8F958EF7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9" y="1634789"/>
            <a:ext cx="6041340" cy="27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上下文切换主要干两件事情，</a:t>
            </a:r>
            <a:endParaRPr lang="en-US" altLang="zh-CN" dirty="0"/>
          </a:p>
          <a:p>
            <a:r>
              <a:rPr lang="zh-CN" altLang="en-US" dirty="0"/>
              <a:t>一是切换进程空间，也即虚拟内存；</a:t>
            </a:r>
            <a:endParaRPr lang="en-US" altLang="zh-CN" dirty="0"/>
          </a:p>
          <a:p>
            <a:r>
              <a:rPr lang="zh-CN" altLang="en-US" dirty="0"/>
              <a:t>二是切换寄存器和 </a:t>
            </a:r>
            <a:r>
              <a:rPr lang="en-US" altLang="zh-CN" dirty="0"/>
              <a:t>CPU </a:t>
            </a:r>
            <a:r>
              <a:rPr lang="zh-CN" altLang="en-US" dirty="0"/>
              <a:t>上下文。</a:t>
            </a:r>
            <a:endParaRPr lang="en-US" altLang="zh-CN" dirty="0"/>
          </a:p>
          <a:p>
            <a:r>
              <a:rPr lang="zh-CN" altLang="en-US" dirty="0"/>
              <a:t>首先是内存空间的切换</a:t>
            </a:r>
            <a:endParaRPr lang="en-US" altLang="zh-CN" dirty="0"/>
          </a:p>
          <a:p>
            <a:r>
              <a:rPr lang="zh-CN" altLang="en-US" dirty="0"/>
              <a:t>我们看 </a:t>
            </a:r>
            <a:r>
              <a:rPr lang="en-US" altLang="zh-CN" dirty="0" err="1"/>
              <a:t>switch_to</a:t>
            </a:r>
            <a:r>
              <a:rPr lang="zh-CN" altLang="en-US" dirty="0"/>
              <a:t>。它就是寄存器和栈的切换，它调用到了 </a:t>
            </a:r>
            <a:r>
              <a:rPr lang="en-US" altLang="zh-CN" dirty="0"/>
              <a:t>__</a:t>
            </a:r>
            <a:r>
              <a:rPr lang="en-US" altLang="zh-CN" dirty="0" err="1"/>
              <a:t>switch_to_asm</a:t>
            </a:r>
            <a:r>
              <a:rPr lang="zh-CN" altLang="en-US" dirty="0"/>
              <a:t>。这是一段汇编代码，主要用于栈的切换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32 </a:t>
            </a:r>
            <a:r>
              <a:rPr lang="zh-CN" altLang="en-US" dirty="0"/>
              <a:t>位操作系统来讲，切换的是栈顶指针 </a:t>
            </a:r>
            <a:r>
              <a:rPr lang="en-US" altLang="zh-CN" dirty="0" err="1"/>
              <a:t>esp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64 </a:t>
            </a:r>
            <a:r>
              <a:rPr lang="zh-CN" altLang="en-US" dirty="0"/>
              <a:t>位操作系统来讲，切换的是栈顶指针 </a:t>
            </a:r>
            <a:r>
              <a:rPr lang="en-US" altLang="zh-CN" dirty="0" err="1"/>
              <a:t>rsp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进程上下文切换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338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 lnSpcReduction="10000"/>
          </a:bodyPr>
          <a:lstStyle/>
          <a:p>
            <a:r>
              <a:rPr lang="zh-CN" altLang="en-US" dirty="0"/>
              <a:t>最终，都返回了 </a:t>
            </a:r>
            <a:r>
              <a:rPr lang="en-US" altLang="zh-CN" dirty="0"/>
              <a:t>__</a:t>
            </a:r>
            <a:r>
              <a:rPr lang="en-US" altLang="zh-CN" dirty="0" err="1"/>
              <a:t>switch_to</a:t>
            </a:r>
            <a:r>
              <a:rPr lang="en-US" altLang="zh-CN" dirty="0"/>
              <a:t> </a:t>
            </a:r>
            <a:r>
              <a:rPr lang="zh-CN" altLang="en-US" dirty="0"/>
              <a:t>这个函数。这个函数对于 </a:t>
            </a:r>
            <a:r>
              <a:rPr lang="en-US" altLang="zh-CN" dirty="0"/>
              <a:t>32 </a:t>
            </a:r>
            <a:r>
              <a:rPr lang="zh-CN" altLang="en-US" dirty="0"/>
              <a:t>位和 </a:t>
            </a:r>
            <a:r>
              <a:rPr lang="en-US" altLang="zh-CN" dirty="0"/>
              <a:t>64 </a:t>
            </a:r>
            <a:r>
              <a:rPr lang="zh-CN" altLang="en-US" dirty="0"/>
              <a:t>位操作系统虽然有不同的实现，但里面做的事情是差不多的。所以我这里仅仅列出 </a:t>
            </a:r>
            <a:r>
              <a:rPr lang="en-US" altLang="zh-CN" dirty="0"/>
              <a:t>64 </a:t>
            </a:r>
            <a:r>
              <a:rPr lang="zh-CN" altLang="en-US" dirty="0"/>
              <a:t>位操作系统做的事情。</a:t>
            </a:r>
            <a:endParaRPr lang="en-US" altLang="zh-CN" dirty="0"/>
          </a:p>
          <a:p>
            <a:r>
              <a:rPr lang="zh-CN" altLang="en-US" dirty="0"/>
              <a:t>这里面有一个 </a:t>
            </a:r>
            <a:r>
              <a:rPr lang="en-US" altLang="zh-CN" dirty="0"/>
              <a:t>Per CPU </a:t>
            </a:r>
            <a:r>
              <a:rPr lang="zh-CN" altLang="en-US" dirty="0"/>
              <a:t>的结构体 </a:t>
            </a:r>
            <a:r>
              <a:rPr lang="en-US" altLang="zh-CN" dirty="0" err="1"/>
              <a:t>tss</a:t>
            </a:r>
            <a:r>
              <a:rPr lang="zh-CN" altLang="en-US" dirty="0"/>
              <a:t>。这是个什么呢？在 </a:t>
            </a:r>
            <a:r>
              <a:rPr lang="en-US" altLang="zh-CN" dirty="0"/>
              <a:t>x86 </a:t>
            </a:r>
            <a:r>
              <a:rPr lang="zh-CN" altLang="en-US" dirty="0"/>
              <a:t>体系结构中，提供了</a:t>
            </a:r>
            <a:r>
              <a:rPr lang="zh-CN" altLang="en-US" b="1" dirty="0">
                <a:solidFill>
                  <a:srgbClr val="8C68C0"/>
                </a:solidFill>
              </a:rPr>
              <a:t>一种以硬件的方式进行进程切换的模式</a:t>
            </a:r>
            <a:r>
              <a:rPr lang="zh-CN" altLang="en-US" dirty="0"/>
              <a:t>，对于每个进程，</a:t>
            </a:r>
            <a:r>
              <a:rPr lang="en-US" altLang="zh-CN" dirty="0"/>
              <a:t>x86 </a:t>
            </a:r>
            <a:r>
              <a:rPr lang="zh-CN" altLang="en-US" dirty="0"/>
              <a:t>希望在内存里面维护一个 </a:t>
            </a:r>
            <a:r>
              <a:rPr lang="en-US" altLang="zh-CN" b="1" dirty="0">
                <a:solidFill>
                  <a:srgbClr val="8C68C0"/>
                </a:solidFill>
              </a:rPr>
              <a:t>TSS</a:t>
            </a:r>
            <a:r>
              <a:rPr lang="zh-CN" altLang="en-US" b="1" dirty="0">
                <a:solidFill>
                  <a:srgbClr val="8C68C0"/>
                </a:solidFill>
              </a:rPr>
              <a:t>（</a:t>
            </a:r>
            <a:r>
              <a:rPr lang="en-US" altLang="zh-CN" b="1" dirty="0">
                <a:solidFill>
                  <a:srgbClr val="8C68C0"/>
                </a:solidFill>
              </a:rPr>
              <a:t>Task State Segment</a:t>
            </a:r>
            <a:r>
              <a:rPr lang="zh-CN" altLang="en-US" b="1" dirty="0">
                <a:solidFill>
                  <a:srgbClr val="8C68C0"/>
                </a:solidFill>
              </a:rPr>
              <a:t>，任务状态段）结构</a:t>
            </a:r>
            <a:r>
              <a:rPr lang="zh-CN" altLang="en-US" dirty="0"/>
              <a:t>。这里面有所有的寄存器。另外，还有一个</a:t>
            </a:r>
            <a:r>
              <a:rPr lang="zh-CN" altLang="en-US" b="1" dirty="0">
                <a:solidFill>
                  <a:srgbClr val="8C68C0"/>
                </a:solidFill>
              </a:rPr>
              <a:t>特殊的寄存器 </a:t>
            </a:r>
            <a:r>
              <a:rPr lang="en-US" altLang="zh-CN" b="1" dirty="0">
                <a:solidFill>
                  <a:srgbClr val="8C68C0"/>
                </a:solidFill>
              </a:rPr>
              <a:t>TR</a:t>
            </a:r>
            <a:r>
              <a:rPr lang="zh-CN" altLang="en-US" b="1" dirty="0">
                <a:solidFill>
                  <a:srgbClr val="8C68C0"/>
                </a:solidFill>
              </a:rPr>
              <a:t>（</a:t>
            </a:r>
            <a:r>
              <a:rPr lang="en-US" altLang="zh-CN" b="1" dirty="0">
                <a:solidFill>
                  <a:srgbClr val="8C68C0"/>
                </a:solidFill>
              </a:rPr>
              <a:t>Task Register</a:t>
            </a:r>
            <a:r>
              <a:rPr lang="zh-CN" altLang="en-US" b="1" dirty="0">
                <a:solidFill>
                  <a:srgbClr val="8C68C0"/>
                </a:solidFill>
              </a:rPr>
              <a:t>，任务寄存器）</a:t>
            </a:r>
            <a:r>
              <a:rPr lang="zh-CN" altLang="en-US" dirty="0"/>
              <a:t>，指向某个进程的 </a:t>
            </a:r>
            <a:r>
              <a:rPr lang="en-US" altLang="zh-CN" dirty="0"/>
              <a:t>TSS</a:t>
            </a:r>
            <a:r>
              <a:rPr lang="zh-CN" altLang="en-US" dirty="0"/>
              <a:t>。更改 </a:t>
            </a:r>
            <a:r>
              <a:rPr lang="en-US" altLang="zh-CN" dirty="0"/>
              <a:t>TR </a:t>
            </a:r>
            <a:r>
              <a:rPr lang="zh-CN" altLang="en-US" dirty="0"/>
              <a:t>的值，将会触发硬件保存 </a:t>
            </a:r>
            <a:r>
              <a:rPr lang="en-US" altLang="zh-CN" dirty="0"/>
              <a:t>CPU </a:t>
            </a:r>
            <a:r>
              <a:rPr lang="zh-CN" altLang="en-US" dirty="0"/>
              <a:t>所有寄存器的值到当前进程的 </a:t>
            </a:r>
            <a:r>
              <a:rPr lang="en-US" altLang="zh-CN" dirty="0"/>
              <a:t>TSS </a:t>
            </a:r>
            <a:r>
              <a:rPr lang="zh-CN" altLang="en-US" dirty="0"/>
              <a:t>中，然后从新进程的 </a:t>
            </a:r>
            <a:r>
              <a:rPr lang="en-US" altLang="zh-CN" dirty="0"/>
              <a:t>TSS </a:t>
            </a:r>
            <a:r>
              <a:rPr lang="zh-CN" altLang="en-US" dirty="0"/>
              <a:t>中读出所有寄存器值，加载到 </a:t>
            </a:r>
            <a:r>
              <a:rPr lang="en-US" altLang="zh-CN" dirty="0"/>
              <a:t>CPU </a:t>
            </a:r>
            <a:r>
              <a:rPr lang="zh-CN" altLang="en-US" dirty="0"/>
              <a:t>对应的寄存器中。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进程上下文切换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0137F2-8C80-4FF4-AEC9-227BFAE3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07" y="791197"/>
            <a:ext cx="4829175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C86744C-D50C-4523-96C2-B6E13BAA9FEE}"/>
              </a:ext>
            </a:extLst>
          </p:cNvPr>
          <p:cNvSpPr/>
          <p:nvPr/>
        </p:nvSpPr>
        <p:spPr>
          <a:xfrm>
            <a:off x="7181364" y="355660"/>
            <a:ext cx="303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下图就是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32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位的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TSS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结构。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8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但是这样有个缺点。我们做进程切换的时候，没必要每个寄存器都切换，</a:t>
            </a:r>
            <a:r>
              <a:rPr lang="zh-CN" altLang="en-US" b="1" dirty="0">
                <a:solidFill>
                  <a:srgbClr val="8C68C0"/>
                </a:solidFill>
              </a:rPr>
              <a:t>这样每个进程一个 </a:t>
            </a:r>
            <a:r>
              <a:rPr lang="en-US" altLang="zh-CN" b="1" dirty="0">
                <a:solidFill>
                  <a:srgbClr val="8C68C0"/>
                </a:solidFill>
              </a:rPr>
              <a:t>TSS</a:t>
            </a:r>
            <a:r>
              <a:rPr lang="zh-CN" altLang="en-US" dirty="0"/>
              <a:t>，就需要全量保存，全量切换，动作太大了。于是，</a:t>
            </a:r>
            <a:r>
              <a:rPr lang="en-US" altLang="zh-CN" dirty="0"/>
              <a:t>Linux </a:t>
            </a:r>
            <a:r>
              <a:rPr lang="zh-CN" altLang="en-US" dirty="0"/>
              <a:t>操作系统想了一个办法。还记得在系统初始化的时候，会调用 </a:t>
            </a:r>
            <a:r>
              <a:rPr lang="en-US" altLang="zh-CN" dirty="0" err="1"/>
              <a:t>cpu_init</a:t>
            </a:r>
            <a:r>
              <a:rPr lang="en-US" altLang="zh-CN" dirty="0"/>
              <a:t> </a:t>
            </a:r>
            <a:r>
              <a:rPr lang="zh-CN" altLang="en-US" dirty="0"/>
              <a:t>吗？这里面会给每一个 </a:t>
            </a:r>
            <a:r>
              <a:rPr lang="en-US" altLang="zh-CN" dirty="0"/>
              <a:t>CPU </a:t>
            </a:r>
            <a:r>
              <a:rPr lang="zh-CN" altLang="en-US" dirty="0"/>
              <a:t>关联一个 </a:t>
            </a:r>
            <a:r>
              <a:rPr lang="en-US" altLang="zh-CN" dirty="0"/>
              <a:t>TSS</a:t>
            </a:r>
            <a:r>
              <a:rPr lang="zh-CN" altLang="en-US" dirty="0"/>
              <a:t>，然后将 </a:t>
            </a:r>
            <a:r>
              <a:rPr lang="en-US" altLang="zh-CN" dirty="0"/>
              <a:t>TR </a:t>
            </a:r>
            <a:r>
              <a:rPr lang="zh-CN" altLang="en-US" dirty="0"/>
              <a:t>指向这个 </a:t>
            </a:r>
            <a:r>
              <a:rPr lang="en-US" altLang="zh-CN" dirty="0"/>
              <a:t>TSS</a:t>
            </a:r>
            <a:r>
              <a:rPr lang="zh-CN" altLang="en-US" dirty="0"/>
              <a:t>，然后在操作系统的运行过程中，</a:t>
            </a:r>
            <a:r>
              <a:rPr lang="en-US" altLang="zh-CN" dirty="0"/>
              <a:t>TR </a:t>
            </a:r>
            <a:r>
              <a:rPr lang="zh-CN" altLang="en-US" dirty="0"/>
              <a:t>就不切换了，永远指向这个 </a:t>
            </a:r>
            <a:r>
              <a:rPr lang="en-US" altLang="zh-CN" dirty="0"/>
              <a:t>TSS</a:t>
            </a:r>
            <a:r>
              <a:rPr lang="zh-CN" altLang="en-US" dirty="0"/>
              <a:t>。</a:t>
            </a:r>
            <a:r>
              <a:rPr lang="en-US" altLang="zh-CN" b="1" dirty="0">
                <a:solidFill>
                  <a:srgbClr val="8C68C0"/>
                </a:solidFill>
              </a:rPr>
              <a:t>TSS </a:t>
            </a:r>
            <a:r>
              <a:rPr lang="zh-CN" altLang="en-US" b="1" dirty="0">
                <a:solidFill>
                  <a:srgbClr val="8C68C0"/>
                </a:solidFill>
              </a:rPr>
              <a:t>用数据结构 </a:t>
            </a:r>
            <a:r>
              <a:rPr lang="en-US" altLang="zh-CN" b="1" dirty="0" err="1">
                <a:solidFill>
                  <a:srgbClr val="8C68C0"/>
                </a:solidFill>
              </a:rPr>
              <a:t>tss_struct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表示</a:t>
            </a:r>
            <a:r>
              <a:rPr lang="zh-CN" altLang="en-US" dirty="0"/>
              <a:t>，在 </a:t>
            </a:r>
            <a:r>
              <a:rPr lang="en-US" altLang="zh-CN" dirty="0"/>
              <a:t>x86_hw_tss </a:t>
            </a:r>
            <a:r>
              <a:rPr lang="zh-CN" altLang="en-US" dirty="0"/>
              <a:t>中可以看到和上图相应的结构。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进程上下文切换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207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118" y="1254547"/>
            <a:ext cx="5257800" cy="4912126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Linux </a:t>
            </a:r>
            <a:r>
              <a:rPr lang="zh-CN" altLang="en-US" dirty="0"/>
              <a:t>中，真的参与进程切换的寄存器很少，主要的就是</a:t>
            </a:r>
            <a:r>
              <a:rPr lang="zh-CN" altLang="en-US" b="1" dirty="0">
                <a:solidFill>
                  <a:srgbClr val="8C68C0"/>
                </a:solidFill>
              </a:rPr>
              <a:t>栈顶寄存器</a:t>
            </a:r>
            <a:r>
              <a:rPr lang="zh-CN" altLang="en-US" dirty="0"/>
              <a:t>。于是，在 </a:t>
            </a:r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里面，还有一个我们原来没有注意的成员变量 </a:t>
            </a:r>
            <a:r>
              <a:rPr lang="en-US" altLang="zh-CN" dirty="0"/>
              <a:t>thread</a:t>
            </a:r>
            <a:r>
              <a:rPr lang="zh-CN" altLang="en-US" dirty="0"/>
              <a:t>。这里面</a:t>
            </a:r>
            <a:r>
              <a:rPr lang="zh-CN" altLang="en-US" b="1" dirty="0">
                <a:solidFill>
                  <a:srgbClr val="8C68C0"/>
                </a:solidFill>
              </a:rPr>
              <a:t>保留了要切换进程的时候需要修改的寄存器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所谓的</a:t>
            </a:r>
            <a:r>
              <a:rPr lang="zh-CN" altLang="en-US" b="1" dirty="0">
                <a:solidFill>
                  <a:srgbClr val="8C68C0"/>
                </a:solidFill>
              </a:rPr>
              <a:t>进程切换</a:t>
            </a:r>
            <a:r>
              <a:rPr lang="zh-CN" altLang="en-US" dirty="0"/>
              <a:t>，就是将</a:t>
            </a:r>
            <a:r>
              <a:rPr lang="zh-CN" altLang="en-US" b="1" dirty="0">
                <a:solidFill>
                  <a:srgbClr val="8C68C0"/>
                </a:solidFill>
              </a:rPr>
              <a:t>某个进程的 </a:t>
            </a:r>
            <a:r>
              <a:rPr lang="en-US" altLang="zh-CN" b="1" dirty="0" err="1">
                <a:solidFill>
                  <a:srgbClr val="8C68C0"/>
                </a:solidFill>
              </a:rPr>
              <a:t>thread_struct</a:t>
            </a:r>
            <a:r>
              <a:rPr lang="en-US" altLang="zh-CN" b="1" dirty="0">
                <a:solidFill>
                  <a:srgbClr val="8C68C0"/>
                </a:solidFill>
              </a:rPr>
              <a:t> </a:t>
            </a:r>
            <a:r>
              <a:rPr lang="zh-CN" altLang="en-US" b="1" dirty="0">
                <a:solidFill>
                  <a:srgbClr val="8C68C0"/>
                </a:solidFill>
              </a:rPr>
              <a:t>里面的寄存器的值，写入到 </a:t>
            </a:r>
            <a:r>
              <a:rPr lang="en-US" altLang="zh-CN" b="1" dirty="0">
                <a:solidFill>
                  <a:srgbClr val="8C68C0"/>
                </a:solidFill>
              </a:rPr>
              <a:t>CPU </a:t>
            </a:r>
            <a:r>
              <a:rPr lang="zh-CN" altLang="en-US" b="1" dirty="0">
                <a:solidFill>
                  <a:srgbClr val="8C68C0"/>
                </a:solidFill>
              </a:rPr>
              <a:t>的 </a:t>
            </a:r>
            <a:r>
              <a:rPr lang="en-US" altLang="zh-CN" b="1" dirty="0">
                <a:solidFill>
                  <a:srgbClr val="8C68C0"/>
                </a:solidFill>
              </a:rPr>
              <a:t>TR </a:t>
            </a:r>
            <a:r>
              <a:rPr lang="zh-CN" altLang="en-US" b="1" dirty="0">
                <a:solidFill>
                  <a:srgbClr val="8C68C0"/>
                </a:solidFill>
              </a:rPr>
              <a:t>指向的 </a:t>
            </a:r>
            <a:r>
              <a:rPr lang="en-US" altLang="zh-CN" b="1" dirty="0" err="1">
                <a:solidFill>
                  <a:srgbClr val="8C68C0"/>
                </a:solidFill>
              </a:rPr>
              <a:t>tss_struct</a:t>
            </a:r>
            <a:r>
              <a:rPr lang="zh-CN" altLang="en-US" dirty="0"/>
              <a:t>，对于 </a:t>
            </a:r>
            <a:r>
              <a:rPr lang="en-US" altLang="zh-CN" dirty="0"/>
              <a:t>CPU </a:t>
            </a:r>
            <a:r>
              <a:rPr lang="zh-CN" altLang="en-US" dirty="0"/>
              <a:t>来讲，这就算是完成了切换。例如 </a:t>
            </a:r>
            <a:r>
              <a:rPr lang="en-US" altLang="zh-CN" dirty="0"/>
              <a:t>__</a:t>
            </a:r>
            <a:r>
              <a:rPr lang="en-US" altLang="zh-CN" dirty="0" err="1"/>
              <a:t>switch_to</a:t>
            </a:r>
            <a:r>
              <a:rPr lang="en-US" altLang="zh-CN" dirty="0"/>
              <a:t> </a:t>
            </a:r>
            <a:r>
              <a:rPr lang="zh-CN" altLang="en-US" dirty="0"/>
              <a:t>中的 </a:t>
            </a:r>
            <a:r>
              <a:rPr lang="en-US" altLang="zh-CN" dirty="0"/>
              <a:t>load_sp0</a:t>
            </a:r>
            <a:r>
              <a:rPr lang="zh-CN" altLang="en-US" dirty="0"/>
              <a:t>，就是将下一个进程的 </a:t>
            </a:r>
            <a:r>
              <a:rPr lang="en-US" altLang="zh-CN" dirty="0" err="1"/>
              <a:t>thread_struct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sp0 </a:t>
            </a:r>
            <a:r>
              <a:rPr lang="zh-CN" altLang="en-US" dirty="0"/>
              <a:t>的值加载到 </a:t>
            </a:r>
            <a:r>
              <a:rPr lang="en-US" altLang="zh-CN" dirty="0" err="1"/>
              <a:t>tss_struct</a:t>
            </a:r>
            <a:r>
              <a:rPr lang="en-US" altLang="zh-CN" dirty="0"/>
              <a:t> </a:t>
            </a:r>
            <a:r>
              <a:rPr lang="zh-CN" altLang="en-US" dirty="0"/>
              <a:t>里面去。</a:t>
            </a:r>
            <a:endParaRPr lang="en-US" alt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进程上下文切换</a:t>
            </a:r>
            <a:endParaRPr lang="zh-cn" altLang="en-US" dirty="0"/>
          </a:p>
        </p:txBody>
      </p:sp>
      <p:sp>
        <p:nvSpPr>
          <p:cNvPr id="6" name="内容占位符 17">
            <a:extLst>
              <a:ext uri="{FF2B5EF4-FFF2-40B4-BE49-F238E27FC236}">
                <a16:creationId xmlns:a16="http://schemas.microsoft.com/office/drawing/2014/main" id="{E8585482-A0DB-4493-8DC6-1C832617FDBA}"/>
              </a:ext>
            </a:extLst>
          </p:cNvPr>
          <p:cNvSpPr txBox="1">
            <a:spLocks/>
          </p:cNvSpPr>
          <p:nvPr/>
        </p:nvSpPr>
        <p:spPr>
          <a:xfrm>
            <a:off x="6569690" y="1405548"/>
            <a:ext cx="5257800" cy="49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B89AB6-B145-4FE5-B699-85086A47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64" y="2581894"/>
            <a:ext cx="5714126" cy="11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12614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{414FEC84-F420-4F08-85E8-25B4BA983074}tf11176810</Template>
  <TotalTime>0</TotalTime>
  <Words>1054</Words>
  <Application>Microsoft Office PowerPoint</Application>
  <PresentationFormat>宽屏</PresentationFormat>
  <Paragraphs>71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Meiryo UI</vt:lpstr>
      <vt:lpstr>Microsoft YaHei UI</vt:lpstr>
      <vt:lpstr>PingFang SC</vt:lpstr>
      <vt:lpstr>Arial</vt:lpstr>
      <vt:lpstr>Calibri</vt:lpstr>
      <vt:lpstr>创意性渐变 </vt:lpstr>
      <vt:lpstr>16 | 调度（中）</vt:lpstr>
      <vt:lpstr>前言</vt:lpstr>
      <vt:lpstr>主动调度</vt:lpstr>
      <vt:lpstr>主动调度</vt:lpstr>
      <vt:lpstr>主动调度</vt:lpstr>
      <vt:lpstr>进程上下文切换</vt:lpstr>
      <vt:lpstr>进程上下文切换</vt:lpstr>
      <vt:lpstr>进程上下文切换</vt:lpstr>
      <vt:lpstr>进程上下文切换</vt:lpstr>
      <vt:lpstr>指令指针的保存与恢复</vt:lpstr>
      <vt:lpstr>总结时刻</vt:lpstr>
      <vt:lpstr>总结时刻</vt:lpstr>
      <vt:lpstr>总结时刻</vt:lpstr>
      <vt:lpstr>标题幻灯片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2020-06-22T07:17:42Z</dcterms:created>
  <dcterms:modified xsi:type="dcterms:W3CDTF">2020-06-25T08:01:16Z</dcterms:modified>
</cp:coreProperties>
</file>